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9" r:id="rId12"/>
    <p:sldId id="268" r:id="rId13"/>
    <p:sldId id="269" r:id="rId14"/>
    <p:sldId id="270" r:id="rId15"/>
    <p:sldId id="271" r:id="rId16"/>
    <p:sldId id="273" r:id="rId17"/>
    <p:sldId id="278" r:id="rId18"/>
    <p:sldId id="280" r:id="rId19"/>
    <p:sldId id="272" r:id="rId20"/>
    <p:sldId id="274" r:id="rId21"/>
    <p:sldId id="275" r:id="rId22"/>
    <p:sldId id="276" r:id="rId23"/>
    <p:sldId id="277" r:id="rId24"/>
    <p:sldId id="281" r:id="rId25"/>
    <p:sldId id="282" r:id="rId26"/>
    <p:sldId id="267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" initials="E" lastIdx="1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89557" autoAdjust="0"/>
  </p:normalViewPr>
  <p:slideViewPr>
    <p:cSldViewPr>
      <p:cViewPr varScale="1">
        <p:scale>
          <a:sx n="56" d="100"/>
          <a:sy n="56" d="100"/>
        </p:scale>
        <p:origin x="10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YDATA\HOME\Employability%20SIG\Teaching\Written%20data%20and%20arithmeti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YDATA\HOME\Employability%20SIG\Teaching\Written%20data%20and%20arithmeti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YDATA\HOME\Employability%20SIG\Teaching\Written%20data%20and%20arithmetic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YDATA\HOME\Employability%20SIG\Teaching\Written%20data%20and%20arithmetic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YDATA\HOME\Employability%20SIG\Teaching\Written%20data%20and%20arithmetic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Sheet14!$B$1</c:f>
              <c:strCache>
                <c:ptCount val="1"/>
                <c:pt idx="0">
                  <c:v>Number of pupils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cat>
            <c:numRef>
              <c:f>Sheet14!$A$2:$A$13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</c:numCache>
            </c:numRef>
          </c:cat>
          <c:val>
            <c:numRef>
              <c:f>Sheet14!$B$2:$B$13</c:f>
              <c:numCache>
                <c:formatCode>General</c:formatCode>
                <c:ptCount val="12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15</c:v>
                </c:pt>
                <c:pt idx="7">
                  <c:v>7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34-4A41-A5A3-6EDA26154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68"/>
        <c:axId val="459882224"/>
        <c:axId val="459881832"/>
      </c:barChart>
      <c:catAx>
        <c:axId val="459882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TV watching (hours)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solidFill>
            <a:schemeClr val="bg2"/>
          </a:solidFill>
          <a:ln w="9525" cap="flat" cmpd="sng" algn="ctr">
            <a:solidFill>
              <a:schemeClr val="tx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881832"/>
        <c:crosses val="autoZero"/>
        <c:auto val="1"/>
        <c:lblAlgn val="ctr"/>
        <c:lblOffset val="100"/>
        <c:noMultiLvlLbl val="0"/>
      </c:catAx>
      <c:valAx>
        <c:axId val="459881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Number of pupils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88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2">
              <a:lumMod val="7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Sheet14!$B$1</c:f>
              <c:strCache>
                <c:ptCount val="1"/>
                <c:pt idx="0">
                  <c:v>Number of pupils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cat>
            <c:numRef>
              <c:f>Sheet14!$A$2:$A$13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</c:numCache>
            </c:numRef>
          </c:cat>
          <c:val>
            <c:numRef>
              <c:f>Sheet14!$B$2:$B$13</c:f>
              <c:numCache>
                <c:formatCode>General</c:formatCode>
                <c:ptCount val="12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15</c:v>
                </c:pt>
                <c:pt idx="7">
                  <c:v>7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A-4703-BB45-1604AE5AC4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68"/>
        <c:axId val="458545184"/>
        <c:axId val="458544792"/>
      </c:barChart>
      <c:catAx>
        <c:axId val="458545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TV watching (hours)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solidFill>
            <a:schemeClr val="bg2"/>
          </a:solidFill>
          <a:ln w="9525" cap="flat" cmpd="sng" algn="ctr">
            <a:solidFill>
              <a:schemeClr val="tx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544792"/>
        <c:crosses val="autoZero"/>
        <c:auto val="1"/>
        <c:lblAlgn val="ctr"/>
        <c:lblOffset val="100"/>
        <c:noMultiLvlLbl val="0"/>
      </c:catAx>
      <c:valAx>
        <c:axId val="45854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Number of pupils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54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2">
              <a:lumMod val="7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Sheet14!$B$1</c:f>
              <c:strCache>
                <c:ptCount val="1"/>
                <c:pt idx="0">
                  <c:v>Number of pupils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cat>
            <c:numRef>
              <c:f>Sheet14!$A$2:$A$13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</c:numCache>
            </c:numRef>
          </c:cat>
          <c:val>
            <c:numRef>
              <c:f>Sheet14!$B$2:$B$13</c:f>
              <c:numCache>
                <c:formatCode>General</c:formatCode>
                <c:ptCount val="12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15</c:v>
                </c:pt>
                <c:pt idx="7">
                  <c:v>7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65-4D5B-8F38-86751EBFCD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68"/>
        <c:axId val="463586736"/>
        <c:axId val="463587128"/>
      </c:barChart>
      <c:catAx>
        <c:axId val="463586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TV watching (hours)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solidFill>
            <a:schemeClr val="bg2"/>
          </a:solidFill>
          <a:ln w="9525" cap="flat" cmpd="sng" algn="ctr">
            <a:solidFill>
              <a:schemeClr val="tx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587128"/>
        <c:crosses val="autoZero"/>
        <c:auto val="1"/>
        <c:lblAlgn val="ctr"/>
        <c:lblOffset val="100"/>
        <c:noMultiLvlLbl val="0"/>
      </c:catAx>
      <c:valAx>
        <c:axId val="46358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Number of pupils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58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2">
              <a:lumMod val="7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Sheet14!$B$1</c:f>
              <c:strCache>
                <c:ptCount val="1"/>
                <c:pt idx="0">
                  <c:v>Number of pupils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cat>
            <c:numRef>
              <c:f>Sheet14!$A$2:$A$13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</c:numCache>
            </c:numRef>
          </c:cat>
          <c:val>
            <c:numRef>
              <c:f>Sheet14!$B$2:$B$13</c:f>
              <c:numCache>
                <c:formatCode>General</c:formatCode>
                <c:ptCount val="12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15</c:v>
                </c:pt>
                <c:pt idx="7">
                  <c:v>7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F5-4E33-9AA9-4187F3684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68"/>
        <c:axId val="463587912"/>
        <c:axId val="463588304"/>
      </c:barChart>
      <c:catAx>
        <c:axId val="463587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TV watching (hours)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solidFill>
            <a:schemeClr val="bg2"/>
          </a:solidFill>
          <a:ln w="9525" cap="flat" cmpd="sng" algn="ctr">
            <a:solidFill>
              <a:schemeClr val="tx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588304"/>
        <c:crosses val="autoZero"/>
        <c:auto val="1"/>
        <c:lblAlgn val="ctr"/>
        <c:lblOffset val="100"/>
        <c:noMultiLvlLbl val="0"/>
      </c:catAx>
      <c:valAx>
        <c:axId val="46358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Number of pupils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587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2">
              <a:lumMod val="7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Sheet14!$B$1</c:f>
              <c:strCache>
                <c:ptCount val="1"/>
                <c:pt idx="0">
                  <c:v>Number of pupils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cat>
            <c:numRef>
              <c:f>Sheet14!$A$2:$A$13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</c:numCache>
            </c:numRef>
          </c:cat>
          <c:val>
            <c:numRef>
              <c:f>Sheet14!$B$2:$B$13</c:f>
              <c:numCache>
                <c:formatCode>General</c:formatCode>
                <c:ptCount val="12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15</c:v>
                </c:pt>
                <c:pt idx="7">
                  <c:v>7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F-46F8-84C0-96A06745D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68"/>
        <c:axId val="463589088"/>
        <c:axId val="463589480"/>
      </c:barChart>
      <c:catAx>
        <c:axId val="463589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TV watching (hours)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solidFill>
            <a:schemeClr val="bg2"/>
          </a:solidFill>
          <a:ln w="9525" cap="flat" cmpd="sng" algn="ctr">
            <a:solidFill>
              <a:schemeClr val="tx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589480"/>
        <c:crosses val="autoZero"/>
        <c:auto val="1"/>
        <c:lblAlgn val="ctr"/>
        <c:lblOffset val="100"/>
        <c:noMultiLvlLbl val="0"/>
      </c:catAx>
      <c:valAx>
        <c:axId val="463589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Number of pupils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58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2">
              <a:lumMod val="7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5DA20-03E8-4ABF-878A-CE8BCE267490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02815-B285-4B89-8F5F-DB5998BA3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450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Please check the government website for up to date information about the number of possible resits and whether any charges are involved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219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Students to answer all five questions and</a:t>
            </a:r>
            <a:r>
              <a:rPr lang="en-GB" baseline="0" dirty="0"/>
              <a:t> then the answers can be discussed, or it can be done question by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098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525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32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129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486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140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55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Teaching staff can turn the projector off and read out the mental arithmetic questions to the students or just let the slides change themselves.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23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454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62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56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348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290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168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02815-B285-4B89-8F5F-DB5998BA3C3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7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47F2-E2D6-475F-8537-B6E42F5E336F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8D-8CCD-4EBC-9023-4E00D52B4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54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47F2-E2D6-475F-8537-B6E42F5E336F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8D-8CCD-4EBC-9023-4E00D52B4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22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47F2-E2D6-475F-8537-B6E42F5E336F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8D-8CCD-4EBC-9023-4E00D52B4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14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60000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2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47F2-E2D6-475F-8537-B6E42F5E336F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8D-8CCD-4EBC-9023-4E00D52B4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7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47F2-E2D6-475F-8537-B6E42F5E336F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8D-8CCD-4EBC-9023-4E00D52B4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41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47F2-E2D6-475F-8537-B6E42F5E336F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8D-8CCD-4EBC-9023-4E00D52B4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50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47F2-E2D6-475F-8537-B6E42F5E336F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8D-8CCD-4EBC-9023-4E00D52B4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69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47F2-E2D6-475F-8537-B6E42F5E336F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8D-8CCD-4EBC-9023-4E00D52B4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70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47F2-E2D6-475F-8537-B6E42F5E336F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8D-8CCD-4EBC-9023-4E00D52B4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0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47F2-E2D6-475F-8537-B6E42F5E336F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8D-8CCD-4EBC-9023-4E00D52B4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50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47F2-E2D6-475F-8537-B6E42F5E336F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EC8D-8CCD-4EBC-9023-4E00D52B4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1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98901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C47F2-E2D6-475F-8537-B6E42F5E336F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EC8D-8CCD-4EBC-9023-4E00D52B410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222D03-BC80-4445-AC61-B1147E856F13}"/>
              </a:ext>
            </a:extLst>
          </p:cNvPr>
          <p:cNvSpPr txBox="1"/>
          <p:nvPr userDrawn="1"/>
        </p:nvSpPr>
        <p:spPr>
          <a:xfrm>
            <a:off x="0" y="6477000"/>
            <a:ext cx="9144000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b="1" dirty="0">
                <a:solidFill>
                  <a:schemeClr val="bg1"/>
                </a:solidFill>
              </a:rPr>
              <a:t>www.sigma-network.ac.uk                                                    </a:t>
            </a:r>
            <a:r>
              <a:rPr lang="en-GB" sz="2000" b="1" baseline="0" dirty="0">
                <a:solidFill>
                  <a:schemeClr val="bg1"/>
                </a:solidFill>
              </a:rPr>
              <a:t> </a:t>
            </a:r>
            <a:r>
              <a:rPr lang="en-GB" sz="2000" b="1" dirty="0">
                <a:solidFill>
                  <a:schemeClr val="bg1"/>
                </a:solidFill>
              </a:rPr>
              <a:t>Numeracy Professional Skills</a:t>
            </a:r>
          </a:p>
        </p:txBody>
      </p:sp>
    </p:spTree>
    <p:extLst>
      <p:ext uri="{BB962C8B-B14F-4D97-AF65-F5344CB8AC3E}">
        <p14:creationId xmlns:p14="http://schemas.microsoft.com/office/powerpoint/2010/main" val="105947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athcentre.ac.uk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mathcentre.ac.uk/" TargetMode="External"/><Relationship Id="rId2" Type="http://schemas.openxmlformats.org/officeDocument/2006/relationships/hyperlink" Target="http://sta.education.gov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hanacademy.org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7B26-06D0-4AB1-9BC0-3BA623FDF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7772400" cy="2746375"/>
          </a:xfrm>
        </p:spPr>
        <p:txBody>
          <a:bodyPr>
            <a:normAutofit fontScale="90000"/>
          </a:bodyPr>
          <a:lstStyle/>
          <a:p>
            <a:pPr algn="l"/>
            <a:r>
              <a:rPr lang="en-GB" sz="7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Numeracy </a:t>
            </a:r>
            <a:br>
              <a:rPr lang="en-GB" sz="73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n-GB" sz="73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Professional Skills Test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1A75AB-77FA-4788-BC33-B248B697D608}"/>
              </a:ext>
            </a:extLst>
          </p:cNvPr>
          <p:cNvSpPr txBox="1"/>
          <p:nvPr/>
        </p:nvSpPr>
        <p:spPr>
          <a:xfrm>
            <a:off x="248412" y="5677788"/>
            <a:ext cx="752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Dr Kinga </a:t>
            </a:r>
            <a:r>
              <a:rPr lang="en-GB" sz="1200" dirty="0" err="1"/>
              <a:t>Zaczek</a:t>
            </a:r>
            <a:r>
              <a:rPr lang="en-GB" sz="1200" dirty="0"/>
              <a:t>, Royal Holloway, University of London. Reviewer: Frances </a:t>
            </a:r>
            <a:r>
              <a:rPr lang="en-GB" sz="1200" dirty="0" err="1"/>
              <a:t>Whalley</a:t>
            </a:r>
            <a:r>
              <a:rPr lang="en-GB" sz="1200" dirty="0"/>
              <a:t>, University of Hertfordshire</a:t>
            </a:r>
          </a:p>
          <a:p>
            <a:r>
              <a:rPr lang="en-GB" sz="1200" dirty="0"/>
              <a:t>All </a:t>
            </a:r>
            <a:r>
              <a:rPr lang="en-GB" sz="1200" dirty="0" err="1"/>
              <a:t>mccp</a:t>
            </a:r>
            <a:r>
              <a:rPr lang="en-GB" sz="1200" dirty="0"/>
              <a:t> resources are released under a creative commons licence, </a:t>
            </a:r>
            <a:r>
              <a:rPr lang="en-GB" sz="1200" dirty="0">
                <a:hlinkClick r:id="rId2"/>
              </a:rPr>
              <a:t>www.mathcentre.ac.uk</a:t>
            </a:r>
            <a:endParaRPr lang="en-GB" sz="1200" dirty="0"/>
          </a:p>
        </p:txBody>
      </p:sp>
      <p:pic>
        <p:nvPicPr>
          <p:cNvPr id="10" name="Picture 9" descr="Creative Commons BY NC SA logo" title="Copyright information">
            <a:extLst>
              <a:ext uri="{FF2B5EF4-FFF2-40B4-BE49-F238E27FC236}">
                <a16:creationId xmlns:a16="http://schemas.microsoft.com/office/drawing/2014/main" id="{6786107C-113A-4CFF-BBBD-DC0407808E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997" y="5739343"/>
            <a:ext cx="1144144" cy="4001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4BAF14-1001-4DF7-AC3B-45B105B48172}"/>
              </a:ext>
            </a:extLst>
          </p:cNvPr>
          <p:cNvSpPr txBox="1"/>
          <p:nvPr/>
        </p:nvSpPr>
        <p:spPr>
          <a:xfrm>
            <a:off x="0" y="6477000"/>
            <a:ext cx="9144000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b="1" dirty="0">
                <a:solidFill>
                  <a:schemeClr val="bg1"/>
                </a:solidFill>
              </a:rPr>
              <a:t>www.sigma-network.ac.uk                                                    Numeracy Professional Skills</a:t>
            </a:r>
          </a:p>
        </p:txBody>
      </p:sp>
      <p:pic>
        <p:nvPicPr>
          <p:cNvPr id="8" name="Picture 7" descr="mathcentre community project logo" title="Logo">
            <a:extLst>
              <a:ext uri="{FF2B5EF4-FFF2-40B4-BE49-F238E27FC236}">
                <a16:creationId xmlns:a16="http://schemas.microsoft.com/office/drawing/2014/main" id="{E7192004-9DB6-467E-B362-7AEE4FDEC6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33600"/>
          </a:xfrm>
          <a:prstGeom prst="rect">
            <a:avLst/>
          </a:prstGeom>
        </p:spPr>
      </p:pic>
      <p:pic>
        <p:nvPicPr>
          <p:cNvPr id="5" name="Picture 4" descr="Logo: sigma Network for excellence in mathematics &amp; statistics support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118" y="0"/>
            <a:ext cx="3311882" cy="128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964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28B500-66B5-45F9-8FE3-81CCDBAAB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Sample 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EC01B-B8DB-4647-A480-C60D6DC5E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In the following ten slides there are: </a:t>
            </a:r>
          </a:p>
          <a:p>
            <a:pPr marL="457200" lvl="0" indent="-457200">
              <a:spcBef>
                <a:spcPts val="0"/>
              </a:spcBef>
              <a:spcAft>
                <a:spcPts val="3000"/>
              </a:spcAft>
              <a:buFontTx/>
              <a:buChar char="-"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5 mental arithmetic questions (timed at 55 seconds each) and </a:t>
            </a:r>
          </a:p>
          <a:p>
            <a:pPr marL="457200" lvl="0" indent="-457200">
              <a:spcBef>
                <a:spcPts val="0"/>
              </a:spcBef>
              <a:spcAft>
                <a:spcPts val="3000"/>
              </a:spcAft>
              <a:buFontTx/>
              <a:buChar char="-"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5 written data and arithmetic questions (with no time set up)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1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C20CA-38CB-4C91-9F2E-92A89DDBB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Mental Arithmetic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0E21E-3C89-47E1-9E27-9DCB1B943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0" indent="0" algn="ctr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GB" sz="4400" b="1" dirty="0">
                <a:solidFill>
                  <a:srgbClr val="1F497D">
                    <a:lumMod val="75000"/>
                  </a:srgbClr>
                </a:solidFill>
              </a:rPr>
              <a:t>Are you ready?</a:t>
            </a:r>
            <a:endParaRPr lang="en-GB" sz="4400" dirty="0">
              <a:solidFill>
                <a:srgbClr val="1F497D">
                  <a:lumMod val="75000"/>
                </a:srgb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732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5AF3C-9182-43F5-A3F0-79CD83C5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Mental Arithmetic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6C081A-20EE-467D-A5AF-CFD3D3F60E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spcBef>
                    <a:spcPts val="0"/>
                  </a:spcBef>
                  <a:spcAft>
                    <a:spcPts val="3000"/>
                  </a:spcAft>
                  <a:buNone/>
                  <a:defRPr/>
                </a:pPr>
                <a:r>
                  <a:rPr lang="en-GB" b="1" dirty="0">
                    <a:solidFill>
                      <a:srgbClr val="1F497D">
                        <a:lumMod val="75000"/>
                      </a:srgbClr>
                    </a:solidFill>
                  </a:rPr>
                  <a:t>Question 1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1200"/>
                  </a:spcAft>
                  <a:buNone/>
                  <a:defRPr/>
                </a:pPr>
                <a:r>
                  <a:rPr lang="en-GB" dirty="0">
                    <a:solidFill>
                      <a:srgbClr val="1F497D">
                        <a:lumMod val="75000"/>
                      </a:srgbClr>
                    </a:solidFill>
                  </a:rPr>
                  <a:t>In a class of 32 pupils,  4 have brown eyes. 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600"/>
                  </a:spcAft>
                  <a:buNone/>
                  <a:defRPr/>
                </a:pPr>
                <a:r>
                  <a:rPr lang="en-GB" dirty="0">
                    <a:solidFill>
                      <a:srgbClr val="1F497D">
                        <a:lumMod val="75000"/>
                      </a:srgbClr>
                    </a:solidFill>
                  </a:rPr>
                  <a:t>What fraction of the class does not have brown eyes?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600"/>
                  </a:spcAft>
                  <a:buNone/>
                  <a:defRPr/>
                </a:pPr>
                <a:r>
                  <a:rPr lang="en-GB" dirty="0">
                    <a:solidFill>
                      <a:srgbClr val="1F497D">
                        <a:lumMod val="75000"/>
                      </a:srgbClr>
                    </a:solidFill>
                  </a:rPr>
                  <a:t>Give your answer in its lowest terms.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600"/>
                  </a:spcAft>
                  <a:buNone/>
                  <a:defRPr/>
                </a:pPr>
                <a:endParaRPr lang="en-GB" sz="3000" dirty="0">
                  <a:solidFill>
                    <a:srgbClr val="1F497D">
                      <a:lumMod val="75000"/>
                    </a:srgbClr>
                  </a:solidFill>
                </a:endParaRPr>
              </a:p>
              <a:p>
                <a:pPr marL="0" lvl="0" indent="0">
                  <a:spcBef>
                    <a:spcPts val="0"/>
                  </a:spcBef>
                  <a:spcAft>
                    <a:spcPts val="600"/>
                  </a:spcAft>
                  <a:buNone/>
                  <a:defRPr/>
                </a:pPr>
                <a:r>
                  <a:rPr lang="en-GB" dirty="0">
                    <a:solidFill>
                      <a:srgbClr val="1F497D">
                        <a:lumMod val="75000"/>
                      </a:srgbClr>
                    </a:solidFill>
                  </a:rPr>
                  <a:t>Answer: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1F497D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1F497D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           </m:t>
                        </m:r>
                      </m:num>
                      <m:den>
                        <m:r>
                          <a:rPr lang="en-GB" i="1">
                            <a:solidFill>
                              <a:srgbClr val="1F497D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GB" dirty="0">
                  <a:solidFill>
                    <a:srgbClr val="1F497D">
                      <a:lumMod val="75000"/>
                    </a:srgbClr>
                  </a:solidFill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6C081A-20EE-467D-A5AF-CFD3D3F60E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 descr="Numerator of fraction placeholder"/>
          <p:cNvSpPr/>
          <p:nvPr/>
        </p:nvSpPr>
        <p:spPr>
          <a:xfrm>
            <a:off x="2027583" y="4210739"/>
            <a:ext cx="609600" cy="4572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" name="Rounded Rectangle 7" descr="Denominator of fraction placeholder"/>
          <p:cNvSpPr/>
          <p:nvPr/>
        </p:nvSpPr>
        <p:spPr>
          <a:xfrm>
            <a:off x="2027583" y="4878387"/>
            <a:ext cx="609600" cy="457200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57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0" advClick="0" advTm="55000"/>
    </mc:Choice>
    <mc:Fallback xmlns="">
      <p:transition spd="slow" advClick="0" advTm="5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68368-49CC-4D34-9E92-19CC292D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Mental Arithmetic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1F826-467D-44CF-8B82-34143567A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GB" b="1" dirty="0">
                <a:solidFill>
                  <a:srgbClr val="1F497D">
                    <a:lumMod val="75000"/>
                  </a:srgbClr>
                </a:solidFill>
              </a:rPr>
              <a:t>Question 2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What is two point one five multiplied by three hundred?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GB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Answer: __________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6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0" advClick="0" advTm="55000"/>
    </mc:Choice>
    <mc:Fallback xmlns="">
      <p:transition spd="slow" advClick="0" advTm="5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8866-1056-4DB8-B32B-296844D1A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Mental Arithmetic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08F9D-B541-4F94-8A67-8794FF181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GB" b="1" dirty="0">
                <a:solidFill>
                  <a:srgbClr val="1F497D">
                    <a:lumMod val="75000"/>
                  </a:srgbClr>
                </a:solidFill>
              </a:rPr>
              <a:t>Question 3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Two primary schools in the same county are 120 miles away from each other.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As an approximation, 8 kilometres is equal to 5 miles.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Using this approximation, how far in kilometres are these two schools away from each other?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Answer: __________ kilometres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77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0" advClick="0" advTm="55000"/>
    </mc:Choice>
    <mc:Fallback xmlns="">
      <p:transition spd="slow" advClick="0" advTm="5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66914-474C-47DE-A660-05E0B3B00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Mental Arithmetic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A491C-967D-4C9D-993B-C7AFCBCC9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GB" b="1" dirty="0">
                <a:solidFill>
                  <a:srgbClr val="1F497D">
                    <a:lumMod val="75000"/>
                  </a:srgbClr>
                </a:solidFill>
              </a:rPr>
              <a:t>Question 4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Last year there were 120 pupils in Year 4. This year this number increased by five percent. 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How many pupils are in Year 4 this year?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Answer: __________ pupils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59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0" advClick="0" advTm="55000"/>
    </mc:Choice>
    <mc:Fallback xmlns="">
      <p:transition spd="slow" advClick="0" advTm="5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DC870-7128-4949-906D-D202C91E0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Mental Arithmetic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50691-A5F4-4293-80B7-A231BD212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GB" b="1" dirty="0">
                <a:solidFill>
                  <a:srgbClr val="1F497D">
                    <a:lumMod val="75000"/>
                  </a:srgbClr>
                </a:solidFill>
              </a:rPr>
              <a:t>Question 5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In a year group of 140 pupils, 30% came to school on scooter or by bike. 15 pupils came by bike.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How many pupils came on scooter?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Answer: __________ pupils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25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0" advClick="0" advTm="55000"/>
    </mc:Choice>
    <mc:Fallback xmlns="">
      <p:transition spd="slow" advClick="0" advTm="5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C4442-610F-41FD-ADB4-0997D79AE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Mental Arithmetic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9D268C-97C7-4544-A8BF-9B68D5BFA3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spcBef>
                    <a:spcPts val="0"/>
                  </a:spcBef>
                  <a:spcAft>
                    <a:spcPts val="3000"/>
                  </a:spcAft>
                  <a:buNone/>
                  <a:defRPr/>
                </a:pPr>
                <a:r>
                  <a:rPr lang="en-GB" b="1" dirty="0">
                    <a:solidFill>
                      <a:srgbClr val="1F497D">
                        <a:lumMod val="75000"/>
                      </a:srgbClr>
                    </a:solidFill>
                  </a:rPr>
                  <a:t>Answers: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1200"/>
                  </a:spcAft>
                  <a:buNone/>
                  <a:defRPr/>
                </a:pPr>
                <a:r>
                  <a:rPr lang="en-GB" dirty="0">
                    <a:solidFill>
                      <a:srgbClr val="1F497D">
                        <a:lumMod val="75000"/>
                      </a:srgbClr>
                    </a:solidFill>
                  </a:rPr>
                  <a:t>Q1:	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GB" i="1">
                            <a:solidFill>
                              <a:srgbClr val="1F497D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1F497D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i="1">
                            <a:solidFill>
                              <a:srgbClr val="1F497D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>
                  <a:solidFill>
                    <a:srgbClr val="1F497D">
                      <a:lumMod val="75000"/>
                    </a:srgbClr>
                  </a:solidFill>
                </a:endParaRPr>
              </a:p>
              <a:p>
                <a:pPr marL="0" lvl="0" indent="0">
                  <a:spcBef>
                    <a:spcPts val="0"/>
                  </a:spcBef>
                  <a:spcAft>
                    <a:spcPts val="1200"/>
                  </a:spcAft>
                  <a:buNone/>
                  <a:defRPr/>
                </a:pPr>
                <a:r>
                  <a:rPr lang="en-GB" dirty="0">
                    <a:solidFill>
                      <a:srgbClr val="1F497D">
                        <a:lumMod val="75000"/>
                      </a:srgbClr>
                    </a:solidFill>
                  </a:rPr>
                  <a:t>Q2:	645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1200"/>
                  </a:spcAft>
                  <a:buNone/>
                  <a:defRPr/>
                </a:pPr>
                <a:r>
                  <a:rPr lang="en-GB" dirty="0">
                    <a:solidFill>
                      <a:srgbClr val="1F497D">
                        <a:lumMod val="75000"/>
                      </a:srgbClr>
                    </a:solidFill>
                  </a:rPr>
                  <a:t>Q3:	192 km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1200"/>
                  </a:spcAft>
                  <a:buNone/>
                  <a:defRPr/>
                </a:pPr>
                <a:r>
                  <a:rPr lang="en-GB" dirty="0">
                    <a:solidFill>
                      <a:srgbClr val="1F497D">
                        <a:lumMod val="75000"/>
                      </a:srgbClr>
                    </a:solidFill>
                  </a:rPr>
                  <a:t>Q4:	126 pupils</a:t>
                </a:r>
              </a:p>
              <a:p>
                <a:pPr marL="0" lvl="0" indent="0">
                  <a:spcBef>
                    <a:spcPts val="0"/>
                  </a:spcBef>
                  <a:spcAft>
                    <a:spcPts val="1200"/>
                  </a:spcAft>
                  <a:buNone/>
                  <a:defRPr/>
                </a:pPr>
                <a:r>
                  <a:rPr lang="en-GB" dirty="0">
                    <a:solidFill>
                      <a:srgbClr val="1F497D">
                        <a:lumMod val="75000"/>
                      </a:srgbClr>
                    </a:solidFill>
                  </a:rPr>
                  <a:t>Q5:	27 pupils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69D268C-97C7-4544-A8BF-9B68D5BFA3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2872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439AE-9C66-41F9-A75F-0E084037D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Written Data and Arithmetic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8F814-541B-4A3D-9E15-BFF547B8B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0" indent="0" algn="ctr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GB" sz="4400" b="1" dirty="0">
                <a:solidFill>
                  <a:srgbClr val="1F497D">
                    <a:lumMod val="75000"/>
                  </a:srgbClr>
                </a:solidFill>
              </a:rPr>
              <a:t>Are you ready?</a:t>
            </a:r>
            <a:endParaRPr lang="en-GB" sz="4400" dirty="0">
              <a:solidFill>
                <a:srgbClr val="1F497D">
                  <a:lumMod val="75000"/>
                </a:srgb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875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662F-A09A-4B37-AEC3-7AF59A24B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Written Data and Arithmetic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36B9-FE1A-41A9-9913-97A98D98A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783" y="1600198"/>
            <a:ext cx="5105400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GB" b="1" dirty="0">
                <a:solidFill>
                  <a:srgbClr val="1F497D">
                    <a:lumMod val="75000"/>
                  </a:srgbClr>
                </a:solidFill>
              </a:rPr>
              <a:t>Question 6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This bar chart shows the number 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of hours pupils spend watching TV in a week.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How many pupils were surveyed?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Answer: __________ pupils</a:t>
            </a:r>
          </a:p>
          <a:p>
            <a:endParaRPr lang="en-GB" dirty="0"/>
          </a:p>
        </p:txBody>
      </p:sp>
      <p:graphicFrame>
        <p:nvGraphicFramePr>
          <p:cNvPr id="9" name="Content Placeholder 8" descr="Bar chart: x axis labelled TV watching (hours). y axis labelled Number of pupils. Bars from left to right: TV 3, pupils 10; TV 4, pupils 9; TV 5, pupils 8; TV 6, pupils 8; TV 7, pupils 10; TV 8, pupils 12; TV 9, pupils 15; TV 10, pupils 7; TV 11, pupils 4; TV 12, pupils 4; TV 13, pupils 3; TV 14, pupils 0. " title="Bar chart">
            <a:extLst>
              <a:ext uri="{FF2B5EF4-FFF2-40B4-BE49-F238E27FC236}">
                <a16:creationId xmlns:a16="http://schemas.microsoft.com/office/drawing/2014/main" id="{01A8235B-FED3-41D3-9D05-58336916E11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6215059"/>
              </p:ext>
            </p:extLst>
          </p:nvPr>
        </p:nvGraphicFramePr>
        <p:xfrm>
          <a:off x="5181600" y="2153179"/>
          <a:ext cx="39624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793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15924-7826-46CE-8020-F15E324451E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pPr marL="360000" algn="l"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Overview of the test</a:t>
            </a:r>
            <a:endParaRPr lang="en-GB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0CD4D-DE68-4801-8A86-480521B20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defRPr/>
            </a:pPr>
            <a:r>
              <a:rPr lang="en-GB" dirty="0"/>
              <a:t>Anyone who is going into teaching must pass the numeracy and literacy skills tests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Introduced to ensure all teachers are fully competent in numeracy (and literacy), regardless of their subject 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It is an additional requirement to the GCSE grade C equivalence entry requirement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Set in the context of the professional role of a teacher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To assess the use of real data and information which teachers are likely to encounter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Delivered on computers in approved test centres</a:t>
            </a:r>
          </a:p>
          <a:p>
            <a:pPr>
              <a:spcAft>
                <a:spcPts val="600"/>
              </a:spcAft>
              <a:defRPr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515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96D5-41AA-4715-9ED3-F7BD36528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Written Data and Arithmetic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62F1D-6532-4921-B355-D969F0C44A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955400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GB" b="1" dirty="0">
                <a:solidFill>
                  <a:srgbClr val="1F497D">
                    <a:lumMod val="75000"/>
                  </a:srgbClr>
                </a:solidFill>
              </a:rPr>
              <a:t>Question 7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This bar chart shows the number of hours pupils spend watching TV in a week. 90 pupils were surveyed.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What is the range of time spent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on watching TV?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Answer: __________ hours</a:t>
            </a:r>
          </a:p>
          <a:p>
            <a:endParaRPr lang="en-GB" dirty="0"/>
          </a:p>
        </p:txBody>
      </p:sp>
      <p:graphicFrame>
        <p:nvGraphicFramePr>
          <p:cNvPr id="9" name="Content Placeholder 8" descr="Bar chart, same as last slide: x axis labelled TV watching (hours). y axis labelled Number of pupils. Bars from left to right: TV 3, pupils 10; TV 4, pupils 9; TV 5, pupils 8; TV 6, pupils 8; TV 7, pupils 10; TV 8, pupils 12; TV 9, pupils 15; TV 10, pupils 7; TV 11, pupils 4; TV 12, pupils 4; TV 13, pupils 3; TV 14, pupils 0. " title="Bar chart">
            <a:extLst>
              <a:ext uri="{FF2B5EF4-FFF2-40B4-BE49-F238E27FC236}">
                <a16:creationId xmlns:a16="http://schemas.microsoft.com/office/drawing/2014/main" id="{E5EAE11E-8E7F-4E32-94E8-DD06904EF69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8194703"/>
              </p:ext>
            </p:extLst>
          </p:nvPr>
        </p:nvGraphicFramePr>
        <p:xfrm>
          <a:off x="5184000" y="2153181"/>
          <a:ext cx="396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0451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33023-B852-4976-B9E3-694DE9459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Written Data and Arithmetic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5BFC5-7876-4BF1-ACC1-1BF14518A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105400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GB" b="1" dirty="0">
                <a:solidFill>
                  <a:srgbClr val="1F497D">
                    <a:lumMod val="75000"/>
                  </a:srgbClr>
                </a:solidFill>
              </a:rPr>
              <a:t>Question 8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This bar chart shows the number of hours pupils spend watching TV in a week. 90 pupils were surveyed.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What is the modal time spent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on watching TV?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Answer: __________ hours</a:t>
            </a:r>
          </a:p>
          <a:p>
            <a:endParaRPr lang="en-GB" dirty="0"/>
          </a:p>
        </p:txBody>
      </p:sp>
      <p:graphicFrame>
        <p:nvGraphicFramePr>
          <p:cNvPr id="9" name="Content Placeholder 8" descr="Bar chart, same as last slide: x axis labelled TV watching (hours). y axis labelled Number of pupils. Bars from left to right: TV 3, pupils 10; TV 4, pupils 9; TV 5, pupils 8; TV 6, pupils 8; TV 7, pupils 10; TV 8, pupils 12; TV 9, pupils 15; TV 10, pupils 7; TV 11, pupils 4; TV 12, pupils 4; TV 13, pupils 3; TV 14, pupils 0. " title="Bar chart">
            <a:extLst>
              <a:ext uri="{FF2B5EF4-FFF2-40B4-BE49-F238E27FC236}">
                <a16:creationId xmlns:a16="http://schemas.microsoft.com/office/drawing/2014/main" id="{EA782E9A-7875-420D-A2F2-77B40D00E67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74478"/>
              </p:ext>
            </p:extLst>
          </p:nvPr>
        </p:nvGraphicFramePr>
        <p:xfrm>
          <a:off x="5187313" y="2153181"/>
          <a:ext cx="396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9878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E9E7E-7BE2-4361-9810-4B54B4B67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Written Data and Arithmetic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77251-B7DD-4B0C-8FBC-D398D9607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599" y="1600200"/>
            <a:ext cx="4955401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GB" b="1" dirty="0">
                <a:solidFill>
                  <a:srgbClr val="1F497D">
                    <a:lumMod val="75000"/>
                  </a:srgbClr>
                </a:solidFill>
              </a:rPr>
              <a:t>Question 9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This bar chart shows the number of hours pupils spend watching TV in a week. 90 pupils were surveyed.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What is the median time spent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on watching TV?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Answer: __________ hours</a:t>
            </a:r>
          </a:p>
          <a:p>
            <a:endParaRPr lang="en-GB" dirty="0"/>
          </a:p>
        </p:txBody>
      </p:sp>
      <p:graphicFrame>
        <p:nvGraphicFramePr>
          <p:cNvPr id="9" name="Content Placeholder 8" descr="Bar chart, same as last slide: x axis labelled TV watching (hours). y axis labelled Number of pupils. Bars from left to right: TV 3, pupils 10; TV 4, pupils 9; TV 5, pupils 8; TV 6, pupils 8; TV 7, pupils 10; TV 8, pupils 12; TV 9, pupils 15; TV 10, pupils 7; TV 11, pupils 4; TV 12, pupils 4; TV 13, pupils 3; TV 14, pupils 0. " title="Bar chart">
            <a:extLst>
              <a:ext uri="{FF2B5EF4-FFF2-40B4-BE49-F238E27FC236}">
                <a16:creationId xmlns:a16="http://schemas.microsoft.com/office/drawing/2014/main" id="{8083F391-2FD2-4891-8D97-D10258D0F7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719029"/>
              </p:ext>
            </p:extLst>
          </p:nvPr>
        </p:nvGraphicFramePr>
        <p:xfrm>
          <a:off x="5184000" y="2153181"/>
          <a:ext cx="396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5046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FD3BF-670C-4434-A8AE-9AE536AF8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Written Data and Arithmetic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D442B-1382-4E8D-9B06-D5CBDC32D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181600" cy="4876800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GB" sz="3000" b="1" dirty="0">
                <a:solidFill>
                  <a:srgbClr val="1F497D">
                    <a:lumMod val="75000"/>
                  </a:srgbClr>
                </a:solidFill>
              </a:rPr>
              <a:t>Question 10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This bar chart shows the number of 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hours pupils spend watching TV 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in a week. 90 pupils were surveyed.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What proportion of surveyed pupils 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spend 10 or more hours on watching TV?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Give your answer as a decimal.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Answer: __________</a:t>
            </a:r>
          </a:p>
          <a:p>
            <a:endParaRPr lang="en-GB" dirty="0"/>
          </a:p>
        </p:txBody>
      </p:sp>
      <p:graphicFrame>
        <p:nvGraphicFramePr>
          <p:cNvPr id="9" name="Content Placeholder 8" descr="Bar chart, same as last slide: x axis labelled TV watching (hours). y axis labelled Number of pupils. Bars from left to right: TV 3, pupils 10; TV 4, pupils 9; TV 5, pupils 8; TV 6, pupils 8; TV 7, pupils 10; TV 8, pupils 12; TV 9, pupils 15; TV 10, pupils 7; TV 11, pupils 4; TV 12, pupils 4; TV 13, pupils 3; TV 14, pupils 0. " title="Bar chart">
            <a:extLst>
              <a:ext uri="{FF2B5EF4-FFF2-40B4-BE49-F238E27FC236}">
                <a16:creationId xmlns:a16="http://schemas.microsoft.com/office/drawing/2014/main" id="{C7920664-FC1A-456E-9FE7-51D9FC22E44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5479183"/>
              </p:ext>
            </p:extLst>
          </p:nvPr>
        </p:nvGraphicFramePr>
        <p:xfrm>
          <a:off x="5188011" y="2133600"/>
          <a:ext cx="396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3583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8CAA5-FAF2-45C7-B2BC-1F7823DD9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</a:rPr>
              <a:t>Written Data and Arithmetic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47BF1-243E-4329-85ED-16A3DB885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GB" b="1" dirty="0">
                <a:solidFill>
                  <a:srgbClr val="1F497D">
                    <a:lumMod val="75000"/>
                  </a:srgbClr>
                </a:solidFill>
              </a:rPr>
              <a:t>Answers: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Q6:	90 pupils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Q7:	10 hours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Q8:	9 hours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Q9:	7.5 hours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Q10:	0.2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9006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FF8A7-C5B0-4BFF-B555-57298E4AA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Additional Information and Support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A204-F2F3-455C-80A5-E1136DC8F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Department for Education </a:t>
            </a:r>
            <a:r>
              <a:rPr lang="en-US" dirty="0">
                <a:solidFill>
                  <a:srgbClr val="1F497D">
                    <a:lumMod val="75000"/>
                  </a:srgbClr>
                </a:solidFill>
                <a:hlinkClick r:id="rId2"/>
              </a:rPr>
              <a:t>http://sta.education.gov.uk/</a:t>
            </a:r>
            <a:endParaRPr lang="en-US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(website with detailed information about the tests and practice tests)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>
                <a:solidFill>
                  <a:srgbClr val="1F497D">
                    <a:lumMod val="75000"/>
                  </a:srgbClr>
                </a:solidFill>
              </a:rPr>
              <a:t>‘Passing the Numeracy Skills Test’ by Mark Patmore (book with many practice questions and worked out solutions)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GB" dirty="0">
                <a:solidFill>
                  <a:srgbClr val="1F497D">
                    <a:lumMod val="75000"/>
                  </a:srgbClr>
                </a:solidFill>
                <a:hlinkClick r:id="rId3"/>
              </a:rPr>
              <a:t>mathcentre.ac.uk</a:t>
            </a: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 and </a:t>
            </a:r>
            <a:r>
              <a:rPr lang="en-GB" dirty="0">
                <a:solidFill>
                  <a:srgbClr val="1F497D">
                    <a:lumMod val="75000"/>
                  </a:srgbClr>
                </a:solidFill>
                <a:hlinkClick r:id="rId4"/>
              </a:rPr>
              <a:t>khanacademy.org</a:t>
            </a:r>
            <a:r>
              <a:rPr lang="en-GB" dirty="0">
                <a:solidFill>
                  <a:srgbClr val="1F497D">
                    <a:lumMod val="75000"/>
                  </a:srgbClr>
                </a:solidFill>
              </a:rPr>
              <a:t> (two sample websites to help brush up numeracy skills)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289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099BE-B3F5-4DEC-8195-40230AA9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Thank you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F2539-63A4-4C9B-8628-AA048C409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6000" dirty="0">
                <a:solidFill>
                  <a:srgbClr val="1F497D">
                    <a:lumMod val="75000"/>
                  </a:srgbClr>
                </a:solidFill>
              </a:rPr>
              <a:t>Any questions </a:t>
            </a:r>
            <a:r>
              <a:rPr lang="en-GB" sz="9600" dirty="0">
                <a:solidFill>
                  <a:srgbClr val="1F497D">
                    <a:lumMod val="75000"/>
                  </a:srgbClr>
                </a:solidFill>
              </a:rPr>
              <a:t>?</a:t>
            </a:r>
            <a:r>
              <a:rPr lang="en-GB" sz="16600" dirty="0">
                <a:solidFill>
                  <a:srgbClr val="1F497D">
                    <a:lumMod val="75000"/>
                  </a:srgbClr>
                </a:solidFill>
              </a:rPr>
              <a:t>?</a:t>
            </a:r>
            <a:r>
              <a:rPr lang="en-GB" sz="23900" dirty="0">
                <a:solidFill>
                  <a:srgbClr val="1F497D">
                    <a:lumMod val="75000"/>
                  </a:srgbClr>
                </a:solidFill>
              </a:rPr>
              <a:t>?</a:t>
            </a:r>
            <a:endParaRPr lang="en-GB" sz="7200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GB" sz="2400" dirty="0">
              <a:solidFill>
                <a:srgbClr val="1F497D">
                  <a:lumMod val="75000"/>
                </a:srgbClr>
              </a:solidFill>
            </a:endParaRP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A40DB5-B8A9-4920-89C3-5545896DB95F}"/>
              </a:ext>
            </a:extLst>
          </p:cNvPr>
          <p:cNvSpPr txBox="1"/>
          <p:nvPr/>
        </p:nvSpPr>
        <p:spPr>
          <a:xfrm>
            <a:off x="0" y="6477000"/>
            <a:ext cx="9144000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b="1" dirty="0">
                <a:solidFill>
                  <a:schemeClr val="bg1"/>
                </a:solidFill>
              </a:rPr>
              <a:t>www.sigma-network.ac.uk                                            Numeracy Professional Skills Test</a:t>
            </a:r>
          </a:p>
        </p:txBody>
      </p:sp>
    </p:spTree>
    <p:extLst>
      <p:ext uri="{BB962C8B-B14F-4D97-AF65-F5344CB8AC3E}">
        <p14:creationId xmlns:p14="http://schemas.microsoft.com/office/powerpoint/2010/main" val="321287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3952993-88F9-46F6-BAF4-D345E2A786D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pPr marL="360000" lvl="0" algn="l">
              <a:spcBef>
                <a:spcPts val="0"/>
              </a:spcBef>
            </a:pPr>
            <a:r>
              <a:rPr lang="en-GB" sz="3600" dirty="0">
                <a:solidFill>
                  <a:prstClr val="white"/>
                </a:solidFill>
                <a:ea typeface="+mn-ea"/>
                <a:cs typeface="+mn-cs"/>
              </a:rPr>
              <a:t>Format of the test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C2CC8-1451-4B31-BED0-04284245A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defRPr/>
            </a:pPr>
            <a:r>
              <a:rPr lang="en-GB" dirty="0"/>
              <a:t>28 questions</a:t>
            </a:r>
          </a:p>
          <a:p>
            <a:pPr>
              <a:spcBef>
                <a:spcPts val="600"/>
              </a:spcBef>
              <a:defRPr/>
            </a:pPr>
            <a:r>
              <a:rPr lang="en-GB" dirty="0"/>
              <a:t>Overall pass mark is 18 out of 28 but it may vary depending on the difficulty of the questions </a:t>
            </a:r>
          </a:p>
          <a:p>
            <a:pPr marL="285750" indent="-285750">
              <a:spcAft>
                <a:spcPts val="600"/>
              </a:spcAft>
              <a:defRPr/>
            </a:pPr>
            <a:r>
              <a:rPr lang="en-GB" dirty="0"/>
              <a:t>Lasts approximately 48 minutes - can get extra time if specific arrangements have been made</a:t>
            </a:r>
          </a:p>
          <a:p>
            <a:pPr marL="285750" indent="-285750">
              <a:spcAft>
                <a:spcPts val="600"/>
              </a:spcAft>
              <a:defRPr/>
            </a:pPr>
            <a:r>
              <a:rPr lang="en-GB" dirty="0"/>
              <a:t>Has two sections:</a:t>
            </a:r>
          </a:p>
          <a:p>
            <a:pPr marL="801688" lvl="5" indent="-342900">
              <a:spcAft>
                <a:spcPts val="600"/>
              </a:spcAft>
              <a:buFont typeface="corbel" panose="020B0503020204020204" pitchFamily="34" charset="0"/>
              <a:buChar char="–"/>
              <a:defRPr/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12 mental arithmetic questions</a:t>
            </a:r>
          </a:p>
          <a:p>
            <a:pPr marL="801688" lvl="5" indent="-342900">
              <a:spcAft>
                <a:spcPts val="600"/>
              </a:spcAft>
              <a:buFont typeface="corbel" panose="020B0503020204020204" pitchFamily="34" charset="0"/>
              <a:buChar char="–"/>
              <a:defRPr/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16 written questions</a:t>
            </a:r>
          </a:p>
          <a:p>
            <a:pPr marL="285750" indent="-285750">
              <a:spcAft>
                <a:spcPts val="600"/>
              </a:spcAft>
              <a:defRPr/>
            </a:pPr>
            <a:r>
              <a:rPr lang="en-US" dirty="0"/>
              <a:t>One practice question at the beginning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11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5EBB6-FF9C-43B4-813F-5B219BD1EE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pPr marL="360000" lvl="0" algn="l">
              <a:spcBef>
                <a:spcPts val="0"/>
              </a:spcBef>
            </a:pPr>
            <a:r>
              <a:rPr lang="en-GB" sz="3600" dirty="0">
                <a:solidFill>
                  <a:prstClr val="white"/>
                </a:solidFill>
                <a:ea typeface="+mn-ea"/>
                <a:cs typeface="+mn-cs"/>
              </a:rPr>
              <a:t>Some practical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57F49-A075-43A2-AA8B-DC8868E04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defRPr/>
            </a:pPr>
            <a:r>
              <a:rPr lang="en-US" dirty="0"/>
              <a:t>You will be asked to place all your personal items in a locker</a:t>
            </a:r>
          </a:p>
          <a:p>
            <a:pPr marL="285750" indent="-285750">
              <a:spcAft>
                <a:spcPts val="600"/>
              </a:spcAft>
              <a:defRPr/>
            </a:pPr>
            <a:r>
              <a:rPr lang="en-US" dirty="0"/>
              <a:t>Can’t bring own paper for working</a:t>
            </a:r>
          </a:p>
          <a:p>
            <a:pPr marL="285750" indent="-285750">
              <a:spcAft>
                <a:spcPts val="600"/>
              </a:spcAft>
              <a:defRPr/>
            </a:pPr>
            <a:r>
              <a:rPr lang="en-GB" dirty="0"/>
              <a:t>Paper/whiteboard will be given for working and will be collected before you leave the room</a:t>
            </a:r>
          </a:p>
          <a:p>
            <a:pPr marL="285750" indent="-285750">
              <a:spcAft>
                <a:spcPts val="600"/>
              </a:spcAft>
              <a:defRPr/>
            </a:pPr>
            <a:r>
              <a:rPr lang="en-GB" dirty="0"/>
              <a:t>Multiple attempts are possible</a:t>
            </a:r>
          </a:p>
          <a:p>
            <a:pPr marL="285750" indent="-285750">
              <a:spcAft>
                <a:spcPts val="600"/>
              </a:spcAft>
              <a:defRPr/>
            </a:pPr>
            <a:r>
              <a:rPr lang="en-GB" dirty="0"/>
              <a:t>After a certain number of free resits, charges may apply to additional attempts</a:t>
            </a:r>
          </a:p>
        </p:txBody>
      </p:sp>
    </p:spTree>
    <p:extLst>
      <p:ext uri="{BB962C8B-B14F-4D97-AF65-F5344CB8AC3E}">
        <p14:creationId xmlns:p14="http://schemas.microsoft.com/office/powerpoint/2010/main" val="33819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D45D1-26CD-4AC3-9C7E-2E870FE4451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pPr marL="360000" algn="l"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Mental arithmetic questions</a:t>
            </a:r>
            <a:endParaRPr lang="en-GB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FD96E-87D0-442A-9187-FDB8425FE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defRPr/>
            </a:pPr>
            <a:r>
              <a:rPr lang="en-GB" dirty="0"/>
              <a:t>Section starts with an unscored practice question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12 questions each worth 1 mark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Each question is read out twice, through headphones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18 seconds to give the answer in one or more answer boxes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Returning to any questions is not possible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The use of calculator is not allowed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Make sure you make notes on the paper/whiteboard provided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861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3BF4-5CF3-4E59-8B6C-EEE9E4C66F4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pPr marL="360000" algn="l" rtl="0" eaLnBrk="1" latinLnBrk="0" hangingPunct="1"/>
            <a:r>
              <a:rPr lang="en-GB" sz="36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Written questions</a:t>
            </a:r>
            <a:endParaRPr lang="en-GB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16E1A-1CF2-47F1-B22B-7476E1E3E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  <a:defRPr/>
            </a:pPr>
            <a:r>
              <a:rPr lang="en-GB" dirty="0"/>
              <a:t>16 questions each worth 1 mark: 7 assess data and 9 assess arithmetic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36 minutes for the written section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No time limit for the individual questions (allow about 2 minutes per question - don’t get bogged down!)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You can go back and forward - if you find a question too difficult, leave it and come back to it later! You can flag it to remind you!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The use of an onscreen calculator is allowed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33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2538D-B8C2-4122-ABE1-C3BCA96C6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144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marL="360000" lvl="0" algn="l">
              <a:spcBef>
                <a:spcPts val="0"/>
              </a:spcBef>
            </a:pPr>
            <a:r>
              <a:rPr lang="en-GB" sz="3600" dirty="0">
                <a:solidFill>
                  <a:prstClr val="white"/>
                </a:solidFill>
                <a:ea typeface="+mn-ea"/>
                <a:cs typeface="+mn-cs"/>
              </a:rPr>
              <a:t>Test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484784"/>
            <a:ext cx="3826768" cy="447923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GB" sz="2100" b="1" dirty="0">
                <a:solidFill>
                  <a:schemeClr val="tx2">
                    <a:lumMod val="75000"/>
                  </a:schemeClr>
                </a:solidFill>
              </a:rPr>
              <a:t>Mental arithmetic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addition, subtraction, multiplication and division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time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fractions, decimals and percentages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proportions involving fractions, decimals and percentages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measurement, including money, distance, area and volume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conversions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21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644008" y="1484784"/>
            <a:ext cx="4320480" cy="17281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12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88" indent="0" algn="l" defTabSz="457200" rtl="0" eaLnBrk="1" latinLnBrk="0" hangingPunct="1">
              <a:spcBef>
                <a:spcPts val="12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8" indent="0" algn="l" defTabSz="457200" rtl="0" eaLnBrk="1" latinLnBrk="0" hangingPunct="1">
              <a:spcBef>
                <a:spcPts val="12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88" indent="0" algn="l" defTabSz="457200" rtl="0" eaLnBrk="1" latinLnBrk="0" hangingPunct="1">
              <a:spcBef>
                <a:spcPts val="12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100" b="1" dirty="0">
                <a:solidFill>
                  <a:schemeClr val="tx2">
                    <a:lumMod val="75000"/>
                  </a:schemeClr>
                </a:solidFill>
              </a:rPr>
              <a:t>Interpret and use written data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identify trends correctly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make comparisons in order to draw conclusions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interpret information accurately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644008" y="3212976"/>
            <a:ext cx="4320480" cy="32640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12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88" indent="0" algn="l" defTabSz="457200" rtl="0" eaLnBrk="1" latinLnBrk="0" hangingPunct="1">
              <a:spcBef>
                <a:spcPts val="12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8" indent="0" algn="l" defTabSz="457200" rtl="0" eaLnBrk="1" latinLnBrk="0" hangingPunct="1">
              <a:spcBef>
                <a:spcPts val="12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88" indent="0" algn="l" defTabSz="457200" rtl="0" eaLnBrk="1" latinLnBrk="0" hangingPunct="1">
              <a:spcBef>
                <a:spcPts val="12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100" b="1" dirty="0">
                <a:solidFill>
                  <a:schemeClr val="tx2">
                    <a:lumMod val="75000"/>
                  </a:schemeClr>
                </a:solidFill>
              </a:rPr>
              <a:t>Solve written arithmetic problems</a:t>
            </a:r>
            <a:endParaRPr lang="en-US" sz="21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time      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money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fractions, decimals and percentages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proportion and ratio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measurements (e.g. distance, area)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conversions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averages (mean, median and mode)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range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>
                    <a:lumMod val="75000"/>
                  </a:schemeClr>
                </a:solidFill>
              </a:rPr>
              <a:t>using simple formulae</a:t>
            </a:r>
          </a:p>
        </p:txBody>
      </p:sp>
    </p:spTree>
    <p:extLst>
      <p:ext uri="{BB962C8B-B14F-4D97-AF65-F5344CB8AC3E}">
        <p14:creationId xmlns:p14="http://schemas.microsoft.com/office/powerpoint/2010/main" val="64037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5690-7D07-410A-9FF1-2EC0612B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Tip</a:t>
            </a:r>
          </a:p>
        </p:txBody>
      </p:sp>
      <p:pic>
        <p:nvPicPr>
          <p:cNvPr id="1026" name="Picture 2" descr="Poster with picture of crown and the text keep calm and carry 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391" y="1489584"/>
            <a:ext cx="3427219" cy="483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51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8157-06DC-48E0-A9FC-74A5C11E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 point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A69DE-BFD1-4285-B030-102EC393E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en-GB" sz="3600" dirty="0">
                <a:solidFill>
                  <a:srgbClr val="1F497D">
                    <a:lumMod val="75000"/>
                  </a:srgbClr>
                </a:solidFill>
              </a:rPr>
              <a:t>Read/listen to the question</a:t>
            </a:r>
          </a:p>
          <a:p>
            <a:pPr marL="1280160" lvl="1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en-GB" sz="3600" dirty="0">
                <a:solidFill>
                  <a:srgbClr val="1F497D">
                    <a:lumMod val="75000"/>
                  </a:srgbClr>
                </a:solidFill>
              </a:rPr>
              <a:t>Take the numbers out from the words</a:t>
            </a:r>
          </a:p>
          <a:p>
            <a:pPr marL="2103120" lvl="2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en-GB" sz="3600" dirty="0">
                <a:solidFill>
                  <a:srgbClr val="1F497D">
                    <a:lumMod val="75000"/>
                  </a:srgbClr>
                </a:solidFill>
              </a:rPr>
              <a:t>Decide what maths is necessary</a:t>
            </a:r>
          </a:p>
          <a:p>
            <a:pPr marL="2926080" lvl="3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en-GB" sz="3600" dirty="0">
                <a:solidFill>
                  <a:srgbClr val="1F497D">
                    <a:lumMod val="75000"/>
                  </a:srgbClr>
                </a:solidFill>
              </a:rPr>
              <a:t>Do the calculations</a:t>
            </a:r>
          </a:p>
          <a:p>
            <a:pPr marL="3749040" lvl="4" indent="-3429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en-GB" sz="3600" dirty="0">
                <a:solidFill>
                  <a:srgbClr val="1F497D">
                    <a:lumMod val="75000"/>
                  </a:srgbClr>
                </a:solidFill>
              </a:rPr>
              <a:t>Does it seem sensible?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2679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c0045c0d-516c-4c8d-948d-3f7abbd31c0a"/>
  <p:tag name="TPVERSION" val="8"/>
  <p:tag name="TPFULLVERSION" val="8.2.0.30"/>
  <p:tag name="PPTVERSION" val="15"/>
  <p:tag name="TPOS" val="2"/>
  <p:tag name="TPLASTSAVEVERSION" val="6.2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7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tx2">
            <a:lumMod val="75000"/>
          </a:schemeClr>
        </a:solidFill>
      </a:spPr>
      <a:bodyPr wrap="square" rtlCol="0">
        <a:spAutoFit/>
      </a:bodyPr>
      <a:lstStyle>
        <a:defPPr algn="l">
          <a:defRPr sz="200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742</TotalTime>
  <Words>1178</Words>
  <Application>Microsoft Office PowerPoint</Application>
  <PresentationFormat>On-screen Show (4:3)</PresentationFormat>
  <Paragraphs>198</Paragraphs>
  <Slides>26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Cambria Math</vt:lpstr>
      <vt:lpstr>Corbel</vt:lpstr>
      <vt:lpstr>Wingdings</vt:lpstr>
      <vt:lpstr>Office Theme</vt:lpstr>
      <vt:lpstr>Numeracy  Professional Skills Test</vt:lpstr>
      <vt:lpstr>Overview of the test</vt:lpstr>
      <vt:lpstr>Format of the test</vt:lpstr>
      <vt:lpstr>Some practical information</vt:lpstr>
      <vt:lpstr>Mental arithmetic questions</vt:lpstr>
      <vt:lpstr>Written questions</vt:lpstr>
      <vt:lpstr>Test content</vt:lpstr>
      <vt:lpstr>Tip</vt:lpstr>
      <vt:lpstr>5 point strategy</vt:lpstr>
      <vt:lpstr>Sample questions</vt:lpstr>
      <vt:lpstr>Mental Arithmetic</vt:lpstr>
      <vt:lpstr>Mental Arithmetic</vt:lpstr>
      <vt:lpstr>Mental Arithmetic</vt:lpstr>
      <vt:lpstr>Mental Arithmetic</vt:lpstr>
      <vt:lpstr>Mental Arithmetic</vt:lpstr>
      <vt:lpstr>Mental Arithmetic</vt:lpstr>
      <vt:lpstr>Mental Arithmetic</vt:lpstr>
      <vt:lpstr>Written Data and Arithmetic</vt:lpstr>
      <vt:lpstr>Written Data and Arithmetic</vt:lpstr>
      <vt:lpstr>Written Data and Arithmetic</vt:lpstr>
      <vt:lpstr>Written Data and Arithmetic</vt:lpstr>
      <vt:lpstr>Written Data and Arithmetic</vt:lpstr>
      <vt:lpstr>Written Data and Arithmetic</vt:lpstr>
      <vt:lpstr>Written Data and Arithmetic</vt:lpstr>
      <vt:lpstr>Additional Information and Support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cspehj</cp:lastModifiedBy>
  <cp:revision>134</cp:revision>
  <dcterms:created xsi:type="dcterms:W3CDTF">2017-01-24T12:27:21Z</dcterms:created>
  <dcterms:modified xsi:type="dcterms:W3CDTF">2018-08-09T16:00:27Z</dcterms:modified>
</cp:coreProperties>
</file>